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7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>
        <p:scale>
          <a:sx n="75" d="100"/>
          <a:sy n="75" d="100"/>
        </p:scale>
        <p:origin x="719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1051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783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353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0810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747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3785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478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007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3228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458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5785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3CBA7-AE97-4985-B794-C0B158E518FC}" type="datetimeFigureOut">
              <a:rPr lang="es-AR" smtClean="0"/>
              <a:t>25/9/2025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9D51C-44F3-4634-A813-297B0AD66D5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520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36574"/>
            <a:ext cx="9144000" cy="534943"/>
          </a:xfrm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Encode Sans SemiBold" pitchFamily="2" charset="0"/>
              </a:rPr>
              <a:t>Utilización de </a:t>
            </a:r>
            <a:r>
              <a:rPr lang="es-MX" sz="2800" dirty="0" err="1" smtClean="0">
                <a:solidFill>
                  <a:schemeClr val="bg1"/>
                </a:solidFill>
                <a:latin typeface="Encode Sans SemiBold" pitchFamily="2" charset="0"/>
              </a:rPr>
              <a:t>WiFi</a:t>
            </a:r>
            <a:r>
              <a:rPr lang="es-MX" sz="2800" dirty="0" smtClean="0">
                <a:solidFill>
                  <a:schemeClr val="bg1"/>
                </a:solidFill>
                <a:latin typeface="Encode Sans SemiBold" pitchFamily="2" charset="0"/>
              </a:rPr>
              <a:t> en el edificio central de IOMA</a:t>
            </a:r>
            <a:endParaRPr lang="es-AR" sz="2800" dirty="0">
              <a:solidFill>
                <a:schemeClr val="bg1"/>
              </a:solidFill>
              <a:latin typeface="Encode Sans SemiBold" pitchFamily="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5266003"/>
            <a:ext cx="9144000" cy="1655762"/>
          </a:xfrm>
        </p:spPr>
        <p:txBody>
          <a:bodyPr/>
          <a:lstStyle/>
          <a:p>
            <a:r>
              <a:rPr lang="es-MX" dirty="0" smtClean="0">
                <a:solidFill>
                  <a:schemeClr val="bg1"/>
                </a:solidFill>
                <a:latin typeface="Encode Sans" pitchFamily="2" charset="0"/>
              </a:rPr>
              <a:t>Implementación y recomendaciones de uso</a:t>
            </a:r>
            <a:endParaRPr lang="es-AR" dirty="0">
              <a:solidFill>
                <a:schemeClr val="bg1"/>
              </a:solidFill>
              <a:latin typeface="Encode Sans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625" y="2319344"/>
            <a:ext cx="2538750" cy="193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54081" y="1888777"/>
            <a:ext cx="3996073" cy="2119367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chemeClr val="bg1"/>
                </a:solidFill>
                <a:latin typeface="Encode Sans Bold" pitchFamily="2" charset="0"/>
              </a:rPr>
              <a:t>Frecuencia 2.4 </a:t>
            </a:r>
            <a:r>
              <a:rPr lang="es-MX" dirty="0" err="1" smtClean="0">
                <a:solidFill>
                  <a:schemeClr val="bg1"/>
                </a:solidFill>
                <a:latin typeface="Encode Sans Bold" pitchFamily="2" charset="0"/>
              </a:rPr>
              <a:t>Ghz</a:t>
            </a:r>
            <a:endParaRPr lang="es-MX" dirty="0" smtClean="0">
              <a:solidFill>
                <a:schemeClr val="bg1"/>
              </a:solidFill>
              <a:latin typeface="Encode Sans Bold" pitchFamily="2" charset="0"/>
            </a:endParaRPr>
          </a:p>
          <a:p>
            <a:pPr algn="r"/>
            <a:endParaRPr lang="es-MX" dirty="0">
              <a:solidFill>
                <a:schemeClr val="bg1"/>
              </a:solidFill>
              <a:latin typeface="Encode Sans" pitchFamily="2" charset="0"/>
            </a:endParaRPr>
          </a:p>
          <a:p>
            <a:pPr algn="r"/>
            <a:endParaRPr lang="es-MX" dirty="0" smtClean="0">
              <a:solidFill>
                <a:schemeClr val="bg1"/>
              </a:solidFill>
              <a:latin typeface="Encode Sans" pitchFamily="2" charset="0"/>
            </a:endParaRPr>
          </a:p>
          <a:p>
            <a:pPr algn="r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dirty="0" smtClean="0">
              <a:solidFill>
                <a:srgbClr val="C00000"/>
              </a:solidFill>
              <a:latin typeface="Encode Sans Bold" pitchFamily="2" charset="0"/>
            </a:endParaRPr>
          </a:p>
          <a:p>
            <a:endParaRPr lang="es-MX" dirty="0">
              <a:solidFill>
                <a:schemeClr val="bg1"/>
              </a:solidFill>
              <a:latin typeface="Encode Sans" pitchFamily="2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098" y="419092"/>
            <a:ext cx="1380992" cy="1050593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7077611" y="1241257"/>
            <a:ext cx="3996073" cy="455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AR" dirty="0">
              <a:solidFill>
                <a:schemeClr val="bg1"/>
              </a:solidFill>
              <a:latin typeface="Encode Sans Bold" pitchFamily="2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5528182" y="2056223"/>
            <a:ext cx="60960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Contras: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-Problemas con muchos usuarios.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s-AR" alt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altLang="es-A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AR" alt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Interferencias con microondas, </a:t>
            </a:r>
            <a:r>
              <a:rPr lang="es-AR" altLang="es-A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bluetooth</a:t>
            </a:r>
            <a:r>
              <a:rPr lang="es-AR" alt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teléfonos inalámbricos.</a:t>
            </a:r>
            <a:endParaRPr lang="es-MX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-460877" y="2315995"/>
            <a:ext cx="6096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Pros:</a:t>
            </a:r>
            <a:r>
              <a:rPr lang="es-MX" dirty="0">
                <a:solidFill>
                  <a:schemeClr val="bg1"/>
                </a:solidFill>
                <a:latin typeface="Encode Sans" pitchFamily="2" charset="0"/>
              </a:rPr>
              <a:t/>
            </a:r>
            <a:br>
              <a:rPr lang="es-MX" dirty="0">
                <a:solidFill>
                  <a:schemeClr val="bg1"/>
                </a:solidFill>
                <a:latin typeface="Encode Sans" pitchFamily="2" charset="0"/>
              </a:rPr>
            </a:br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-Compatible con todos los dispositivos.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0616" y="3427660"/>
            <a:ext cx="3431133" cy="262082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415" y="3252875"/>
            <a:ext cx="2414018" cy="245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21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098" y="419092"/>
            <a:ext cx="1380992" cy="1050593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7077611" y="1241257"/>
            <a:ext cx="3996073" cy="455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AR" dirty="0">
              <a:solidFill>
                <a:schemeClr val="bg1"/>
              </a:solidFill>
              <a:latin typeface="Encode Sans Bold" pitchFamily="2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4008582" y="1886827"/>
            <a:ext cx="3890024" cy="2738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 smtClean="0">
                <a:solidFill>
                  <a:schemeClr val="bg1"/>
                </a:solidFill>
                <a:latin typeface="Encode Sans Bold" pitchFamily="2" charset="0"/>
              </a:rPr>
              <a:t>Frecuencia 5.8 </a:t>
            </a:r>
            <a:r>
              <a:rPr lang="es-MX" dirty="0" err="1" smtClean="0">
                <a:solidFill>
                  <a:schemeClr val="bg1"/>
                </a:solidFill>
                <a:latin typeface="Encode Sans Bold" pitchFamily="2" charset="0"/>
              </a:rPr>
              <a:t>Ghz</a:t>
            </a:r>
            <a:endParaRPr lang="es-MX" dirty="0" smtClean="0">
              <a:solidFill>
                <a:schemeClr val="bg1"/>
              </a:solidFill>
              <a:latin typeface="Encode Sans Bold" pitchFamily="2" charset="0"/>
            </a:endParaRPr>
          </a:p>
          <a:p>
            <a:endParaRPr lang="es-MX" dirty="0" smtClean="0">
              <a:solidFill>
                <a:schemeClr val="bg1"/>
              </a:solidFill>
              <a:latin typeface="Encode Sans" pitchFamily="2" charset="0"/>
            </a:endParaRPr>
          </a:p>
          <a:p>
            <a:r>
              <a:rPr lang="es-MX" dirty="0">
                <a:solidFill>
                  <a:schemeClr val="bg1"/>
                </a:solidFill>
                <a:latin typeface="Encode Sans" pitchFamily="2" charset="0"/>
              </a:rPr>
              <a:t/>
            </a:r>
            <a:br>
              <a:rPr lang="es-MX" dirty="0">
                <a:solidFill>
                  <a:schemeClr val="bg1"/>
                </a:solidFill>
                <a:latin typeface="Encode Sans" pitchFamily="2" charset="0"/>
              </a:rPr>
            </a:br>
            <a:endParaRPr lang="es-MX" dirty="0" smtClean="0">
              <a:solidFill>
                <a:srgbClr val="C00000"/>
              </a:solidFill>
              <a:latin typeface="Encode Sans Bold" pitchFamily="2" charset="0"/>
            </a:endParaRPr>
          </a:p>
          <a:p>
            <a:endParaRPr lang="es-MX" dirty="0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5659129" y="193972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  <a:latin typeface="Encode Sans" pitchFamily="2" charset="0"/>
              </a:rPr>
              <a:t/>
            </a:r>
            <a:br>
              <a:rPr lang="es-MX" dirty="0" smtClean="0">
                <a:solidFill>
                  <a:schemeClr val="bg1"/>
                </a:solidFill>
                <a:latin typeface="Encode Sans" pitchFamily="2" charset="0"/>
              </a:rPr>
            </a:br>
            <a:r>
              <a:rPr lang="es-MX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AR" altLang="es-AR" dirty="0">
                <a:solidFill>
                  <a:schemeClr val="bg1"/>
                </a:solidFill>
                <a:latin typeface="Arial" panose="020B0604020202020204" pitchFamily="34" charset="0"/>
              </a:rPr>
              <a:t>-</a:t>
            </a:r>
            <a:r>
              <a:rPr lang="es-MX" altLang="es-AR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s-MX" alt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todos los dispositivos lo soportan.</a:t>
            </a:r>
            <a:endParaRPr lang="es-MX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-436871" y="2197912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Pros:</a:t>
            </a:r>
          </a:p>
          <a:p>
            <a:pPr algn="ctr"/>
            <a:r>
              <a:rPr lang="es-MX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Velocidades muy superiores</a:t>
            </a:r>
          </a:p>
          <a:p>
            <a:pPr algn="ctr"/>
            <a:r>
              <a:rPr lang="es-MX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Menos interferencias</a:t>
            </a:r>
          </a:p>
        </p:txBody>
      </p:sp>
      <p:pic>
        <p:nvPicPr>
          <p:cNvPr id="2050" name="Picture 2" descr="Cómo medir la velocidad de Internet en tres pas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26" y="3775981"/>
            <a:ext cx="2242003" cy="1503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52" y="3009962"/>
            <a:ext cx="2883557" cy="3035992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261" y="3247862"/>
            <a:ext cx="2540330" cy="255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34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098" y="419092"/>
            <a:ext cx="1380992" cy="1050593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7077611" y="1241257"/>
            <a:ext cx="3996073" cy="455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AR" dirty="0">
              <a:solidFill>
                <a:schemeClr val="bg1"/>
              </a:solidFill>
              <a:latin typeface="Encode Sans Bold" pitchFamily="2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4008582" y="1886827"/>
            <a:ext cx="3890024" cy="2738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 smtClean="0">
                <a:solidFill>
                  <a:schemeClr val="bg1"/>
                </a:solidFill>
                <a:latin typeface="Encode Sans Bold" pitchFamily="2" charset="0"/>
              </a:rPr>
              <a:t>Recomendaciones de uso</a:t>
            </a:r>
          </a:p>
          <a:p>
            <a:endParaRPr lang="es-MX" dirty="0" smtClean="0">
              <a:solidFill>
                <a:schemeClr val="bg1"/>
              </a:solidFill>
              <a:latin typeface="Encode Sans" pitchFamily="2" charset="0"/>
            </a:endParaRPr>
          </a:p>
          <a:p>
            <a:r>
              <a:rPr lang="es-MX" dirty="0">
                <a:solidFill>
                  <a:schemeClr val="bg1"/>
                </a:solidFill>
                <a:latin typeface="Encode Sans" pitchFamily="2" charset="0"/>
              </a:rPr>
              <a:t/>
            </a:r>
            <a:br>
              <a:rPr lang="es-MX" dirty="0">
                <a:solidFill>
                  <a:schemeClr val="bg1"/>
                </a:solidFill>
                <a:latin typeface="Encode Sans" pitchFamily="2" charset="0"/>
              </a:rPr>
            </a:br>
            <a:endParaRPr lang="es-MX" dirty="0" smtClean="0">
              <a:solidFill>
                <a:srgbClr val="C00000"/>
              </a:solidFill>
              <a:latin typeface="Encode Sans Bold" pitchFamily="2" charset="0"/>
            </a:endParaRPr>
          </a:p>
          <a:p>
            <a:endParaRPr lang="es-MX" dirty="0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905594" y="2458580"/>
            <a:ext cx="641620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Priorizar la red 5.8 GHz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saber si tu celular lo soporta? </a:t>
            </a:r>
            <a:endParaRPr lang="es-MX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Buscar 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redes con “5” o “5.8” en el nombre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 celular no soporta 5.8 → usar 2.4 (mejorará al haber menos usuarios).</a:t>
            </a:r>
            <a:endParaRPr lang="es-MX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48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098" y="419092"/>
            <a:ext cx="1380992" cy="1050593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7077611" y="1241257"/>
            <a:ext cx="3996073" cy="455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AR" dirty="0">
              <a:solidFill>
                <a:schemeClr val="bg1"/>
              </a:solidFill>
              <a:latin typeface="Encode Sans Bold" pitchFamily="2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4008582" y="1886827"/>
            <a:ext cx="3890024" cy="2738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 smtClean="0">
                <a:solidFill>
                  <a:schemeClr val="bg1"/>
                </a:solidFill>
                <a:latin typeface="Encode Sans Bold" pitchFamily="2" charset="0"/>
              </a:rPr>
              <a:t>Uso responsable del </a:t>
            </a:r>
            <a:r>
              <a:rPr lang="es-MX" dirty="0" err="1" smtClean="0">
                <a:solidFill>
                  <a:schemeClr val="bg1"/>
                </a:solidFill>
                <a:latin typeface="Encode Sans Bold" pitchFamily="2" charset="0"/>
              </a:rPr>
              <a:t>WiFi</a:t>
            </a:r>
            <a:endParaRPr lang="es-MX" dirty="0" smtClean="0">
              <a:solidFill>
                <a:schemeClr val="bg1"/>
              </a:solidFill>
              <a:latin typeface="Encode Sans Bold" pitchFamily="2" charset="0"/>
            </a:endParaRPr>
          </a:p>
          <a:p>
            <a:endParaRPr lang="es-MX" dirty="0" smtClean="0">
              <a:solidFill>
                <a:schemeClr val="bg1"/>
              </a:solidFill>
              <a:latin typeface="Encode Sans" pitchFamily="2" charset="0"/>
            </a:endParaRPr>
          </a:p>
          <a:p>
            <a:r>
              <a:rPr lang="es-MX" dirty="0">
                <a:solidFill>
                  <a:schemeClr val="bg1"/>
                </a:solidFill>
                <a:latin typeface="Encode Sans" pitchFamily="2" charset="0"/>
              </a:rPr>
              <a:t/>
            </a:r>
            <a:br>
              <a:rPr lang="es-MX" dirty="0">
                <a:solidFill>
                  <a:schemeClr val="bg1"/>
                </a:solidFill>
                <a:latin typeface="Encode Sans" pitchFamily="2" charset="0"/>
              </a:rPr>
            </a:br>
            <a:endParaRPr lang="es-MX" dirty="0" smtClean="0">
              <a:solidFill>
                <a:srgbClr val="C00000"/>
              </a:solidFill>
              <a:latin typeface="Encode Sans Bold" pitchFamily="2" charset="0"/>
            </a:endParaRPr>
          </a:p>
          <a:p>
            <a:endParaRPr lang="es-MX" dirty="0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905594" y="2795847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servicio es el mismo en ambas frecuencias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consumo excesivo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❌ </a:t>
            </a:r>
            <a:r>
              <a:rPr lang="es-MX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(YouTube, </a:t>
            </a:r>
            <a:r>
              <a:rPr lang="es-MX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Spotify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etc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❌ 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Descargas 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pesadas</a:t>
            </a: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que el recurso funcione mejor para todos.</a:t>
            </a:r>
            <a:endParaRPr lang="es-MX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25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098" y="419092"/>
            <a:ext cx="1380992" cy="1050593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7077611" y="1241257"/>
            <a:ext cx="3996073" cy="455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AR" dirty="0">
              <a:solidFill>
                <a:schemeClr val="bg1"/>
              </a:solidFill>
              <a:latin typeface="Encode Sans Bold" pitchFamily="2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4008582" y="1886827"/>
            <a:ext cx="3890024" cy="2738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 err="1" smtClean="0">
                <a:solidFill>
                  <a:schemeClr val="bg1"/>
                </a:solidFill>
                <a:latin typeface="Encode Sans Bold" pitchFamily="2" charset="0"/>
              </a:rPr>
              <a:t>WiFi</a:t>
            </a:r>
            <a:r>
              <a:rPr lang="es-MX" dirty="0" smtClean="0">
                <a:solidFill>
                  <a:schemeClr val="bg1"/>
                </a:solidFill>
                <a:latin typeface="Encode Sans Bold" pitchFamily="2" charset="0"/>
              </a:rPr>
              <a:t> para visitantes</a:t>
            </a:r>
          </a:p>
          <a:p>
            <a:endParaRPr lang="es-MX" dirty="0" smtClean="0">
              <a:solidFill>
                <a:schemeClr val="bg1"/>
              </a:solidFill>
              <a:latin typeface="Encode Sans" pitchFamily="2" charset="0"/>
            </a:endParaRPr>
          </a:p>
          <a:p>
            <a:r>
              <a:rPr lang="es-MX" dirty="0">
                <a:solidFill>
                  <a:schemeClr val="bg1"/>
                </a:solidFill>
                <a:latin typeface="Encode Sans" pitchFamily="2" charset="0"/>
              </a:rPr>
              <a:t/>
            </a:r>
            <a:br>
              <a:rPr lang="es-MX" dirty="0">
                <a:solidFill>
                  <a:schemeClr val="bg1"/>
                </a:solidFill>
                <a:latin typeface="Encode Sans" pitchFamily="2" charset="0"/>
              </a:rPr>
            </a:br>
            <a:endParaRPr lang="es-MX" dirty="0" smtClean="0">
              <a:solidFill>
                <a:srgbClr val="C00000"/>
              </a:solidFill>
              <a:latin typeface="Encode Sans Bold" pitchFamily="2" charset="0"/>
            </a:endParaRPr>
          </a:p>
          <a:p>
            <a:endParaRPr lang="es-MX" dirty="0">
              <a:solidFill>
                <a:schemeClr val="bg1"/>
              </a:solidFill>
              <a:latin typeface="Encode Sans" pitchFamily="2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824741" y="2458580"/>
            <a:ext cx="825770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Afiliados y Wifi Afiliados 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5.8</a:t>
            </a: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Ubicación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planta baja y auditorio</a:t>
            </a:r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s-MX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Acceso </a:t>
            </a:r>
            <a:r>
              <a:rPr lang="es-MX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 contraseña → pensado para visitas ocasionales</a:t>
            </a:r>
            <a:r>
              <a:rPr lang="es-MX" sz="20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73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799" y="715960"/>
            <a:ext cx="1380992" cy="1050593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7077611" y="1241257"/>
            <a:ext cx="3996073" cy="455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AR" dirty="0">
              <a:solidFill>
                <a:schemeClr val="bg1"/>
              </a:solidFill>
              <a:latin typeface="Encode Sans Bold" pitchFamily="2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1270977" y="3052899"/>
            <a:ext cx="10094807" cy="2738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3600" dirty="0" smtClean="0">
                <a:solidFill>
                  <a:schemeClr val="bg1"/>
                </a:solidFill>
                <a:latin typeface="Encode Sans Bold" pitchFamily="2" charset="0"/>
              </a:rPr>
              <a:t>Conectémonos mejor, para trabajar mejor.</a:t>
            </a:r>
          </a:p>
          <a:p>
            <a:endParaRPr lang="es-MX" sz="3600" dirty="0" smtClean="0">
              <a:solidFill>
                <a:schemeClr val="bg1"/>
              </a:solidFill>
              <a:latin typeface="Encode Sans" pitchFamily="2" charset="0"/>
            </a:endParaRPr>
          </a:p>
          <a:p>
            <a:r>
              <a:rPr lang="es-MX" sz="3600" dirty="0">
                <a:solidFill>
                  <a:schemeClr val="bg1"/>
                </a:solidFill>
                <a:latin typeface="Encode Sans" pitchFamily="2" charset="0"/>
              </a:rPr>
              <a:t/>
            </a:r>
            <a:br>
              <a:rPr lang="es-MX" sz="3600" dirty="0">
                <a:solidFill>
                  <a:schemeClr val="bg1"/>
                </a:solidFill>
                <a:latin typeface="Encode Sans" pitchFamily="2" charset="0"/>
              </a:rPr>
            </a:br>
            <a:endParaRPr lang="es-MX" sz="3600" dirty="0" smtClean="0">
              <a:solidFill>
                <a:srgbClr val="C00000"/>
              </a:solidFill>
              <a:latin typeface="Encode Sans Bold" pitchFamily="2" charset="0"/>
            </a:endParaRPr>
          </a:p>
          <a:p>
            <a:endParaRPr lang="es-MX" sz="3600" dirty="0">
              <a:solidFill>
                <a:schemeClr val="bg1"/>
              </a:solidFill>
              <a:latin typeface="Encode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04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153</Words>
  <Application>Microsoft Office PowerPoint</Application>
  <PresentationFormat>Panorámica</PresentationFormat>
  <Paragraphs>53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Encode Sans</vt:lpstr>
      <vt:lpstr>Encode Sans Bold</vt:lpstr>
      <vt:lpstr>Encode Sans SemiBold</vt:lpstr>
      <vt:lpstr>Tema de Office</vt:lpstr>
      <vt:lpstr>Utilización de WiFi en el edificio central de IOMA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Utilización de WiFi en el edificio central de IOMA</dc:title>
  <dc:creator>PEÑAFLOR, Francisco</dc:creator>
  <cp:lastModifiedBy>FRAN</cp:lastModifiedBy>
  <cp:revision>15</cp:revision>
  <dcterms:created xsi:type="dcterms:W3CDTF">2025-09-25T17:25:30Z</dcterms:created>
  <dcterms:modified xsi:type="dcterms:W3CDTF">2025-09-26T03:04:47Z</dcterms:modified>
</cp:coreProperties>
</file>